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67" r:id="rId3"/>
    <p:sldId id="270" r:id="rId4"/>
    <p:sldId id="268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37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VIF = measure used to find multicollinearity – if VIF is&gt;5 then remove that variable from the regression model and only use those variables which have VIF&lt;5</a:t>
            </a:r>
          </a:p>
          <a:p>
            <a:r>
              <a:rPr lang="en-US" dirty="0"/>
              <a:t>VIF = 1/1- R^2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5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Screening for Chronic Kidney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VIGNESHWARAN GIRI VELUMANI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11430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/>
              <a:t>Predict the risk of getting a CKD or the presence of CKD using the given 33 indicator variables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7A46D-E8C4-430D-AA08-B57D2FBED9E4}"/>
              </a:ext>
            </a:extLst>
          </p:cNvPr>
          <p:cNvSpPr txBox="1">
            <a:spLocks/>
          </p:cNvSpPr>
          <p:nvPr/>
        </p:nvSpPr>
        <p:spPr>
          <a:xfrm>
            <a:off x="1295400" y="2268984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GIVEN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C07FD3-BA89-419A-A0C2-284A9CCBBAB5}"/>
              </a:ext>
            </a:extLst>
          </p:cNvPr>
          <p:cNvSpPr txBox="1">
            <a:spLocks/>
          </p:cNvSpPr>
          <p:nvPr/>
        </p:nvSpPr>
        <p:spPr>
          <a:xfrm>
            <a:off x="1295400" y="3411983"/>
            <a:ext cx="9601200" cy="2163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Dataset containing 6000 Records of training data and predict 2819 Records of test data</a:t>
            </a:r>
          </a:p>
          <a:p>
            <a:r>
              <a:rPr lang="en-US" sz="2800" dirty="0"/>
              <a:t>Target (34</a:t>
            </a:r>
            <a:r>
              <a:rPr lang="en-US" sz="2800" baseline="30000" dirty="0"/>
              <a:t>th</a:t>
            </a:r>
            <a:r>
              <a:rPr lang="en-US" sz="2800" dirty="0"/>
              <a:t> Variable) – CKD : a binomial variable [1,0]</a:t>
            </a:r>
          </a:p>
          <a:p>
            <a:pPr marL="4572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10558244" cy="4117975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Remove insignificant variables using Correlation plot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Remove highly correlated variables using VIF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Use the remaining important predictor variables to run a Generalized Linear Model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Remove insignificant variables and run a final Forward Stepwise Logistic Regression using important predictors on training data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Use the same model to predict CKD in test data</a:t>
            </a: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397" y="0"/>
            <a:ext cx="9601200" cy="436228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/>
              <a:t>Remove insignificant variables using Correlation plot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04F8336-2D66-4A36-BEEF-B340AA37C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72901"/>
              </p:ext>
            </p:extLst>
          </p:nvPr>
        </p:nvGraphicFramePr>
        <p:xfrm>
          <a:off x="2582090" y="5881120"/>
          <a:ext cx="8122263" cy="35083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59969">
                  <a:extLst>
                    <a:ext uri="{9D8B030D-6E8A-4147-A177-3AD203B41FA5}">
                      <a16:colId xmlns:a16="http://schemas.microsoft.com/office/drawing/2014/main" val="1093303835"/>
                    </a:ext>
                  </a:extLst>
                </a:gridCol>
                <a:gridCol w="1159969">
                  <a:extLst>
                    <a:ext uri="{9D8B030D-6E8A-4147-A177-3AD203B41FA5}">
                      <a16:colId xmlns:a16="http://schemas.microsoft.com/office/drawing/2014/main" val="4254191804"/>
                    </a:ext>
                  </a:extLst>
                </a:gridCol>
                <a:gridCol w="1160465">
                  <a:extLst>
                    <a:ext uri="{9D8B030D-6E8A-4147-A177-3AD203B41FA5}">
                      <a16:colId xmlns:a16="http://schemas.microsoft.com/office/drawing/2014/main" val="3966626259"/>
                    </a:ext>
                  </a:extLst>
                </a:gridCol>
                <a:gridCol w="1160465">
                  <a:extLst>
                    <a:ext uri="{9D8B030D-6E8A-4147-A177-3AD203B41FA5}">
                      <a16:colId xmlns:a16="http://schemas.microsoft.com/office/drawing/2014/main" val="1599265941"/>
                    </a:ext>
                  </a:extLst>
                </a:gridCol>
                <a:gridCol w="1160465">
                  <a:extLst>
                    <a:ext uri="{9D8B030D-6E8A-4147-A177-3AD203B41FA5}">
                      <a16:colId xmlns:a16="http://schemas.microsoft.com/office/drawing/2014/main" val="1840198356"/>
                    </a:ext>
                  </a:extLst>
                </a:gridCol>
                <a:gridCol w="1160465">
                  <a:extLst>
                    <a:ext uri="{9D8B030D-6E8A-4147-A177-3AD203B41FA5}">
                      <a16:colId xmlns:a16="http://schemas.microsoft.com/office/drawing/2014/main" val="3884904748"/>
                    </a:ext>
                  </a:extLst>
                </a:gridCol>
                <a:gridCol w="1160465">
                  <a:extLst>
                    <a:ext uri="{9D8B030D-6E8A-4147-A177-3AD203B41FA5}">
                      <a16:colId xmlns:a16="http://schemas.microsoft.com/office/drawing/2014/main" val="1263739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Weight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Obese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Total Chol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Dyslipidemia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Fam Diabetes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55021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D4552AE-2805-4102-9CAA-AE94F3A03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71650"/>
            <a:ext cx="12192000" cy="54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22" y="39274"/>
            <a:ext cx="9710955" cy="486562"/>
          </a:xfrm>
        </p:spPr>
        <p:txBody>
          <a:bodyPr>
            <a:noAutofit/>
          </a:bodyPr>
          <a:lstStyle/>
          <a:p>
            <a:r>
              <a:rPr lang="en-US" sz="2000" dirty="0"/>
              <a:t>Remove highly correlated variables using VIF 	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C2FFB1-EDD8-400B-8899-6A7456C191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83155" y="579451"/>
            <a:ext cx="3238500" cy="324007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F2D4DE-84EB-414D-826F-548600B2B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52782"/>
              </p:ext>
            </p:extLst>
          </p:nvPr>
        </p:nvGraphicFramePr>
        <p:xfrm>
          <a:off x="782227" y="703275"/>
          <a:ext cx="7685496" cy="250665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842748">
                  <a:extLst>
                    <a:ext uri="{9D8B030D-6E8A-4147-A177-3AD203B41FA5}">
                      <a16:colId xmlns:a16="http://schemas.microsoft.com/office/drawing/2014/main" val="451746061"/>
                    </a:ext>
                  </a:extLst>
                </a:gridCol>
                <a:gridCol w="3842748">
                  <a:extLst>
                    <a:ext uri="{9D8B030D-6E8A-4147-A177-3AD203B41FA5}">
                      <a16:colId xmlns:a16="http://schemas.microsoft.com/office/drawing/2014/main" val="2906185885"/>
                    </a:ext>
                  </a:extLst>
                </a:gridCol>
              </a:tblGrid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 Correlation with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048882"/>
                  </a:ext>
                </a:extLst>
              </a:tr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Weight &amp; BMI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8667444"/>
                  </a:ext>
                </a:extLst>
              </a:tr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Total Chol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HDL &amp; LDL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060396"/>
                  </a:ext>
                </a:extLst>
              </a:tr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Fam Hypertension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Hypertension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4818999"/>
                  </a:ext>
                </a:extLst>
              </a:tr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Fam Diabetes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Diabetes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135040"/>
                  </a:ext>
                </a:extLst>
              </a:tr>
              <a:tr h="417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Fam CVD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CVD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7834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9DBB411-8339-4D99-B962-A05DF2A2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209" y="3819525"/>
            <a:ext cx="3202517" cy="226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E700F-E70D-421C-A15E-0EE128942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099" y="3467100"/>
            <a:ext cx="2953056" cy="2619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A00C6B-CCC5-4946-BAA6-FBCAB6D56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790" y="3390900"/>
            <a:ext cx="2948336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01817-2926-49B9-A0BD-7578C93D4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" y="3390901"/>
            <a:ext cx="288046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9710955" cy="486562"/>
          </a:xfrm>
        </p:spPr>
        <p:txBody>
          <a:bodyPr>
            <a:noAutofit/>
          </a:bodyPr>
          <a:lstStyle/>
          <a:p>
            <a:r>
              <a:rPr lang="en-US" sz="2400" dirty="0"/>
              <a:t>Generalized LINEAR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E539F-F4CE-4889-826F-46A49582C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998" y="553062"/>
            <a:ext cx="3830274" cy="2009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61373-A2DC-49FE-9991-978AA4666F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998" y="2630560"/>
            <a:ext cx="3830274" cy="3224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A8FE8-FEC6-4B30-951B-239503FF94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5275" y="545197"/>
            <a:ext cx="7894871" cy="56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Forward Stepwise Logistic Regression: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7" y="4244828"/>
            <a:ext cx="7380258" cy="2036733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/>
              <a:t>The odds of having a CKD is 2.603 times greater for people who Mostly sit as opposed to people who do heavy work/load(4)</a:t>
            </a:r>
          </a:p>
          <a:p>
            <a:r>
              <a:rPr lang="en-US" sz="1600" dirty="0"/>
              <a:t>The odds of having a CKD is 0.518 times lesser for people who do not have hypertension as opposed to people who do. </a:t>
            </a:r>
          </a:p>
          <a:p>
            <a:r>
              <a:rPr lang="en-US" sz="1600" dirty="0"/>
              <a:t>The odds of having a CKD is 0.663 times lesser for people who do not have diabetes as opposed to people who do. </a:t>
            </a:r>
          </a:p>
          <a:p>
            <a:r>
              <a:rPr lang="en-US" sz="1600" dirty="0"/>
              <a:t>The odds of having a CKD is 0.565 times lesser for people who do not have CVD as opposed to people who do. </a:t>
            </a:r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8106D-7724-4BE7-84D4-EE69C4C9EE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4517" y="576438"/>
            <a:ext cx="4073421" cy="3544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8BDDE-15BB-45CD-ABF6-1683569200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56727" y="4120786"/>
            <a:ext cx="4105275" cy="1971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D7F9E3-D893-43D4-967F-6FA3D035E6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2727" y="576438"/>
            <a:ext cx="5629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98" y="89876"/>
            <a:ext cx="11850148" cy="48656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PREDICTION IN TEST DATA: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740C-6FD4-468C-B298-4B9D21AC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95" y="2961314"/>
            <a:ext cx="5588466" cy="2810312"/>
          </a:xfrm>
        </p:spPr>
        <p:txBody>
          <a:bodyPr/>
          <a:lstStyle/>
          <a:p>
            <a:r>
              <a:rPr lang="en-US" dirty="0"/>
              <a:t>The model has predicted 42 patients having the risk of presence of a CKD which is 1.5% of the test data population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15CCE-9C85-4629-838B-7B2AEDBE5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110" y="1013777"/>
            <a:ext cx="4524375" cy="1847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180CF-A3F7-4C0F-8BDB-A603C45ECF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8402" y="1013777"/>
            <a:ext cx="5943600" cy="48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510</TotalTime>
  <Words>327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</vt:lpstr>
      <vt:lpstr>Red Line Business 16x9</vt:lpstr>
      <vt:lpstr>Screening for Chronic Kidney disease</vt:lpstr>
      <vt:lpstr>objective</vt:lpstr>
      <vt:lpstr>Approach</vt:lpstr>
      <vt:lpstr>Remove insignificant variables using Correlation plot</vt:lpstr>
      <vt:lpstr>Remove highly correlated variables using VIF   </vt:lpstr>
      <vt:lpstr>Generalized LINEAR MODEL</vt:lpstr>
      <vt:lpstr>Forward Stepwise Logistic Regression:</vt:lpstr>
      <vt:lpstr>PREDICTION IN TEST DATA: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Vigneshwaran GV</dc:creator>
  <cp:lastModifiedBy>Vigneshwaran GV</cp:lastModifiedBy>
  <cp:revision>12</cp:revision>
  <dcterms:created xsi:type="dcterms:W3CDTF">2019-03-04T18:30:59Z</dcterms:created>
  <dcterms:modified xsi:type="dcterms:W3CDTF">2020-04-23T06:22:41Z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